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5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Анализ ресурсов и основных факторов производства США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01039"/>
            <a:ext cx="7477601" cy="1819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Анализ ресурсов и основных факторов производства США включает в себя рассмотрение основных факторов производства, таких как труд, земля, капитал, предпринимательская способность, информация и специфический ресурс. Рассмотрим каждый из них подробнее.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578143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EF877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521" y="6705599"/>
            <a:ext cx="162758" cy="2279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2000" dirty="0">
                <a:solidFill>
                  <a:srgbClr val="3C3838"/>
                </a:solidFill>
                <a:latin typeface="Fira Sans" pitchFamily="34" charset="0"/>
              </a:rPr>
              <a:t>A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299685" y="6561415"/>
            <a:ext cx="285521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>
                <a:solidFill>
                  <a:srgbClr val="DAD1E6"/>
                </a:solidFill>
                <a:latin typeface="Fira Sans" pitchFamily="34" charset="0"/>
              </a:rPr>
              <a:t>Таганов </a:t>
            </a:r>
            <a:r>
              <a:rPr lang="ru-RU" sz="2187" b="1" dirty="0" err="1">
                <a:solidFill>
                  <a:srgbClr val="DAD1E6"/>
                </a:solidFill>
                <a:latin typeface="Fira Sans" pitchFamily="34" charset="0"/>
              </a:rPr>
              <a:t>Ширмухамет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4000" b="-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узырек для мыслей: облако 2">
            <a:extLst>
              <a:ext uri="{FF2B5EF4-FFF2-40B4-BE49-F238E27FC236}">
                <a16:creationId xmlns:a16="http://schemas.microsoft.com/office/drawing/2014/main" id="{4908E742-4E93-4DDD-B51D-F9AD1660FED6}"/>
              </a:ext>
            </a:extLst>
          </p:cNvPr>
          <p:cNvSpPr/>
          <p:nvPr/>
        </p:nvSpPr>
        <p:spPr>
          <a:xfrm>
            <a:off x="2992582" y="1773382"/>
            <a:ext cx="4322618" cy="1662545"/>
          </a:xfrm>
          <a:prstGeom prst="cloudCallout">
            <a:avLst>
              <a:gd name="adj1" fmla="val 50962"/>
              <a:gd name="adj2" fmla="val 65833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ru-RU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82179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54336"/>
            <a:ext cx="949791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Труд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999768" y="329160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26249"/>
            <a:ext cx="382000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Численность экономически активного населения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501039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Страна имеет 164,6 миллионов экономически активного населения.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5764054" y="3291602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26249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Средняя заработная плата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415385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Средняя заработная плата в месяц составляет 4521,6 долларов.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9630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5" name="Text 12"/>
          <p:cNvSpPr/>
          <p:nvPr/>
        </p:nvSpPr>
        <p:spPr>
          <a:xfrm>
            <a:off x="999768" y="6004679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039326"/>
            <a:ext cx="59381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Индекс человеческого развития (ИЧР)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519743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ИЧР страны составляет 0,926.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/>
        </p:spPr>
      </p:sp>
      <p:sp>
        <p:nvSpPr>
          <p:cNvPr id="4" name="Text 2"/>
          <p:cNvSpPr/>
          <p:nvPr/>
        </p:nvSpPr>
        <p:spPr>
          <a:xfrm>
            <a:off x="2037993" y="184735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Земля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791526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Полезные ископаемые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708069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Нефть, газ, угольное сырье, металлы, руды и минералы.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791526"/>
            <a:ext cx="30282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Природные условия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6088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Климат, лесные ресурсы, водные ресурсы и энергетические ресурсы.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7915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Площадь США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6088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Около 9,8 миллионов квадратных километров.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597120" y="50460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Капитал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597120" y="2448779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21.7T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856319" y="33929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Капитал страны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597120" y="3873362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21,7 трлн долларов.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26264" y="2448779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118241.52M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4226264" y="339294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Объём инвестиций в основной капитал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4226264" y="4220548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118241,52 млн. долларов.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855527" y="2448779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74.634B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7855527" y="3392945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Объём инвестиций иностранных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7855527" y="4220548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74.634 млрд. долларов.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D76035-AB86-4EF2-93CF-B606AF88D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71" r="6822"/>
          <a:stretch/>
        </p:blipFill>
        <p:spPr>
          <a:xfrm>
            <a:off x="11151534" y="-27482"/>
            <a:ext cx="35336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22815" y="719138"/>
            <a:ext cx="9442371" cy="255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21"/>
              </a:lnSpc>
              <a:buNone/>
            </a:pPr>
            <a:r>
              <a:rPr lang="en-US" sz="401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Предпринимательская способность</a:t>
            </a:r>
            <a:endParaRPr lang="en-US" sz="4017" dirty="0"/>
          </a:p>
        </p:txBody>
      </p:sp>
      <p:sp>
        <p:nvSpPr>
          <p:cNvPr id="6" name="Shape 3"/>
          <p:cNvSpPr/>
          <p:nvPr/>
        </p:nvSpPr>
        <p:spPr>
          <a:xfrm>
            <a:off x="4716066" y="3575923"/>
            <a:ext cx="25479" cy="393442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4958358" y="3952042"/>
            <a:ext cx="714137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499253" y="3735348"/>
            <a:ext cx="459105" cy="459105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</p:sp>
      <p:sp>
        <p:nvSpPr>
          <p:cNvPr id="9" name="Text 6"/>
          <p:cNvSpPr/>
          <p:nvPr/>
        </p:nvSpPr>
        <p:spPr>
          <a:xfrm>
            <a:off x="4652248" y="3773567"/>
            <a:ext cx="153114" cy="382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13"/>
              </a:lnSpc>
              <a:buNone/>
            </a:pPr>
            <a:r>
              <a:rPr lang="en-US" sz="241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10" dirty="0"/>
          </a:p>
        </p:txBody>
      </p:sp>
      <p:sp>
        <p:nvSpPr>
          <p:cNvPr id="10" name="Text 7"/>
          <p:cNvSpPr/>
          <p:nvPr/>
        </p:nvSpPr>
        <p:spPr>
          <a:xfrm>
            <a:off x="5851088" y="3779877"/>
            <a:ext cx="7543443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1"/>
              </a:lnSpc>
              <a:buNone/>
            </a:pPr>
            <a:r>
              <a:rPr lang="en-US" sz="200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Количество малого и среднего предпринимательства</a:t>
            </a:r>
            <a:endParaRPr lang="en-US" sz="2008" dirty="0"/>
          </a:p>
        </p:txBody>
      </p:sp>
      <p:sp>
        <p:nvSpPr>
          <p:cNvPr id="11" name="Text 8"/>
          <p:cNvSpPr/>
          <p:nvPr/>
        </p:nvSpPr>
        <p:spPr>
          <a:xfrm>
            <a:off x="5851088" y="4221004"/>
            <a:ext cx="8014097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16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32.5 миллионов.</a:t>
            </a:r>
            <a:endParaRPr lang="en-US" sz="1607" dirty="0"/>
          </a:p>
        </p:txBody>
      </p:sp>
      <p:sp>
        <p:nvSpPr>
          <p:cNvPr id="12" name="Shape 9"/>
          <p:cNvSpPr/>
          <p:nvPr/>
        </p:nvSpPr>
        <p:spPr>
          <a:xfrm>
            <a:off x="4958358" y="5331500"/>
            <a:ext cx="714137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4499253" y="5114806"/>
            <a:ext cx="459105" cy="459105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</p:sp>
      <p:sp>
        <p:nvSpPr>
          <p:cNvPr id="14" name="Text 11"/>
          <p:cNvSpPr/>
          <p:nvPr/>
        </p:nvSpPr>
        <p:spPr>
          <a:xfrm>
            <a:off x="4652248" y="5153025"/>
            <a:ext cx="153114" cy="382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13"/>
              </a:lnSpc>
              <a:buNone/>
            </a:pPr>
            <a:r>
              <a:rPr lang="en-US" sz="241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10" dirty="0"/>
          </a:p>
        </p:txBody>
      </p:sp>
      <p:sp>
        <p:nvSpPr>
          <p:cNvPr id="15" name="Text 12"/>
          <p:cNvSpPr/>
          <p:nvPr/>
        </p:nvSpPr>
        <p:spPr>
          <a:xfrm>
            <a:off x="5851088" y="5159335"/>
            <a:ext cx="5707499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1"/>
              </a:lnSpc>
              <a:buNone/>
            </a:pPr>
            <a:r>
              <a:rPr lang="en-US" sz="200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Количество предпринимателей в стране</a:t>
            </a:r>
            <a:endParaRPr lang="en-US" sz="2008" dirty="0"/>
          </a:p>
        </p:txBody>
      </p:sp>
      <p:sp>
        <p:nvSpPr>
          <p:cNvPr id="16" name="Text 13"/>
          <p:cNvSpPr/>
          <p:nvPr/>
        </p:nvSpPr>
        <p:spPr>
          <a:xfrm>
            <a:off x="5851088" y="5600462"/>
            <a:ext cx="8014097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16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33.2 миллионов.</a:t>
            </a:r>
            <a:endParaRPr lang="en-US" sz="1607" dirty="0"/>
          </a:p>
        </p:txBody>
      </p:sp>
      <p:sp>
        <p:nvSpPr>
          <p:cNvPr id="17" name="Shape 14"/>
          <p:cNvSpPr/>
          <p:nvPr/>
        </p:nvSpPr>
        <p:spPr>
          <a:xfrm>
            <a:off x="4958358" y="6710958"/>
            <a:ext cx="714137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4499253" y="6494264"/>
            <a:ext cx="459105" cy="459105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</p:sp>
      <p:sp>
        <p:nvSpPr>
          <p:cNvPr id="19" name="Text 16"/>
          <p:cNvSpPr/>
          <p:nvPr/>
        </p:nvSpPr>
        <p:spPr>
          <a:xfrm>
            <a:off x="4652248" y="6532483"/>
            <a:ext cx="153114" cy="382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13"/>
              </a:lnSpc>
              <a:buNone/>
            </a:pPr>
            <a:r>
              <a:rPr lang="en-US" sz="241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10" dirty="0"/>
          </a:p>
        </p:txBody>
      </p:sp>
      <p:sp>
        <p:nvSpPr>
          <p:cNvPr id="20" name="Text 17"/>
          <p:cNvSpPr/>
          <p:nvPr/>
        </p:nvSpPr>
        <p:spPr>
          <a:xfrm>
            <a:off x="5851088" y="6538793"/>
            <a:ext cx="6038374" cy="318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1"/>
              </a:lnSpc>
              <a:buNone/>
            </a:pPr>
            <a:r>
              <a:rPr lang="en-US" sz="2008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Доля занятых в малом и среднем бизнесе</a:t>
            </a:r>
            <a:endParaRPr lang="en-US" sz="2008" dirty="0"/>
          </a:p>
        </p:txBody>
      </p:sp>
      <p:sp>
        <p:nvSpPr>
          <p:cNvPr id="21" name="Text 18"/>
          <p:cNvSpPr/>
          <p:nvPr/>
        </p:nvSpPr>
        <p:spPr>
          <a:xfrm>
            <a:off x="5851088" y="6979920"/>
            <a:ext cx="8014097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1"/>
              </a:lnSpc>
              <a:buNone/>
            </a:pPr>
            <a:r>
              <a:rPr lang="en-US" sz="16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120 миллионов.</a:t>
            </a:r>
            <a:endParaRPr lang="en-US" sz="160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655219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Информация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377220"/>
            <a:ext cx="5166122" cy="1974533"/>
          </a:xfrm>
          <a:prstGeom prst="roundRect">
            <a:avLst>
              <a:gd name="adj" fmla="val 3376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5599390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Показатели доступности интернета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6426994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 населения.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377220"/>
            <a:ext cx="5166122" cy="1974533"/>
          </a:xfrm>
          <a:prstGeom prst="roundRect">
            <a:avLst>
              <a:gd name="adj" fmla="val 3376"/>
            </a:avLst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5599390"/>
            <a:ext cx="472178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Доля государственных услуг через информационные технологии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6774180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95%.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593056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Специфический ресурс для страны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009430"/>
            <a:ext cx="3518059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0163" y="52313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ВВП США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0163" y="5711785"/>
            <a:ext cx="307371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23.32 трлн долларов.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4009430"/>
            <a:ext cx="351817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8222" y="5231368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Совокупный экспорт из США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8222" y="6058972"/>
            <a:ext cx="30738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2,01 трлн долларов.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4009430"/>
            <a:ext cx="3518178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96400" y="5231368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Заработок на туризме США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9296400" y="6058972"/>
            <a:ext cx="30738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135.2 млрд. долларов.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012394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Основные факторы производства: Нефть и природный газ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46023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4657368" y="464403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4678680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Значение нефти и природного газа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550628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Эти ресурсы обеспечивают энергией всю экономику страны.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46023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</p:sp>
      <p:sp>
        <p:nvSpPr>
          <p:cNvPr id="11" name="Text 8"/>
          <p:cNvSpPr/>
          <p:nvPr/>
        </p:nvSpPr>
        <p:spPr>
          <a:xfrm>
            <a:off x="9421654" y="464403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4678680"/>
            <a:ext cx="33472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Экспорт нефти и газа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515909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США является крупным экспортером нефти и газа.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59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3772" y="3058597"/>
            <a:ext cx="5100280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3"/>
              </a:lnSpc>
              <a:buNone/>
            </a:pPr>
            <a:r>
              <a:rPr lang="en-US" sz="394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Выводы по работе</a:t>
            </a:r>
            <a:endParaRPr lang="en-US" sz="3946" dirty="0"/>
          </a:p>
        </p:txBody>
      </p:sp>
      <p:sp>
        <p:nvSpPr>
          <p:cNvPr id="6" name="Shape 3"/>
          <p:cNvSpPr/>
          <p:nvPr/>
        </p:nvSpPr>
        <p:spPr>
          <a:xfrm>
            <a:off x="2553772" y="3985736"/>
            <a:ext cx="3040618" cy="3691057"/>
          </a:xfrm>
          <a:prstGeom prst="roundRect">
            <a:avLst>
              <a:gd name="adj" fmla="val 1978"/>
            </a:avLst>
          </a:prstGeom>
          <a:solidFill>
            <a:srgbClr val="382748"/>
          </a:solidFill>
          <a:ln/>
        </p:spPr>
      </p:sp>
      <p:sp>
        <p:nvSpPr>
          <p:cNvPr id="7" name="Text 4"/>
          <p:cNvSpPr/>
          <p:nvPr/>
        </p:nvSpPr>
        <p:spPr>
          <a:xfrm>
            <a:off x="2754154" y="4186118"/>
            <a:ext cx="2639854" cy="939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Наиболее важные ОФП/ресурс для США</a:t>
            </a:r>
            <a:endParaRPr lang="en-US" sz="1973" dirty="0"/>
          </a:p>
        </p:txBody>
      </p:sp>
      <p:sp>
        <p:nvSpPr>
          <p:cNvPr id="8" name="Text 5"/>
          <p:cNvSpPr/>
          <p:nvPr/>
        </p:nvSpPr>
        <p:spPr>
          <a:xfrm>
            <a:off x="2754154" y="5246132"/>
            <a:ext cx="2639854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Нефть и природный газ.</a:t>
            </a:r>
            <a:endParaRPr lang="en-US" sz="1579" dirty="0"/>
          </a:p>
        </p:txBody>
      </p:sp>
      <p:sp>
        <p:nvSpPr>
          <p:cNvPr id="9" name="Shape 6"/>
          <p:cNvSpPr/>
          <p:nvPr/>
        </p:nvSpPr>
        <p:spPr>
          <a:xfrm>
            <a:off x="5794772" y="3985736"/>
            <a:ext cx="3040618" cy="3691057"/>
          </a:xfrm>
          <a:prstGeom prst="roundRect">
            <a:avLst>
              <a:gd name="adj" fmla="val 1978"/>
            </a:avLst>
          </a:prstGeom>
          <a:solidFill>
            <a:srgbClr val="382748"/>
          </a:solidFill>
          <a:ln/>
        </p:spPr>
      </p:sp>
      <p:sp>
        <p:nvSpPr>
          <p:cNvPr id="10" name="Text 7"/>
          <p:cNvSpPr/>
          <p:nvPr/>
        </p:nvSpPr>
        <p:spPr>
          <a:xfrm>
            <a:off x="5995154" y="4186118"/>
            <a:ext cx="2639854" cy="939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Наименее доступные ОФП для США</a:t>
            </a:r>
            <a:endParaRPr lang="en-US" sz="1973" dirty="0"/>
          </a:p>
        </p:txBody>
      </p:sp>
      <p:sp>
        <p:nvSpPr>
          <p:cNvPr id="11" name="Text 8"/>
          <p:cNvSpPr/>
          <p:nvPr/>
        </p:nvSpPr>
        <p:spPr>
          <a:xfrm>
            <a:off x="5995154" y="5246132"/>
            <a:ext cx="2639854" cy="641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Редкие металлы и минералы.</a:t>
            </a:r>
            <a:endParaRPr lang="en-US" sz="1579" dirty="0"/>
          </a:p>
        </p:txBody>
      </p:sp>
      <p:sp>
        <p:nvSpPr>
          <p:cNvPr id="12" name="Shape 9"/>
          <p:cNvSpPr/>
          <p:nvPr/>
        </p:nvSpPr>
        <p:spPr>
          <a:xfrm>
            <a:off x="9035772" y="3985736"/>
            <a:ext cx="3040618" cy="3691057"/>
          </a:xfrm>
          <a:prstGeom prst="roundRect">
            <a:avLst>
              <a:gd name="adj" fmla="val 1978"/>
            </a:avLst>
          </a:prstGeom>
          <a:solidFill>
            <a:srgbClr val="382748"/>
          </a:solidFill>
          <a:ln/>
        </p:spPr>
      </p:sp>
      <p:sp>
        <p:nvSpPr>
          <p:cNvPr id="13" name="Text 10"/>
          <p:cNvSpPr/>
          <p:nvPr/>
        </p:nvSpPr>
        <p:spPr>
          <a:xfrm>
            <a:off x="9236154" y="4186118"/>
            <a:ext cx="2639854" cy="1566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Возможности для развития наименее доступных ОФП для США</a:t>
            </a:r>
            <a:endParaRPr lang="en-US" sz="1973" dirty="0"/>
          </a:p>
        </p:txBody>
      </p:sp>
      <p:sp>
        <p:nvSpPr>
          <p:cNvPr id="14" name="Text 11"/>
          <p:cNvSpPr/>
          <p:nvPr/>
        </p:nvSpPr>
        <p:spPr>
          <a:xfrm>
            <a:off x="9236154" y="5872639"/>
            <a:ext cx="2639854" cy="16037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Развитие технологий и стратегическое партнерство для обеспечения поставок данных ресурсов.</a:t>
            </a:r>
            <a:endParaRPr lang="en-US" sz="1579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338</Words>
  <Application>Microsoft Office PowerPoint</Application>
  <PresentationFormat>Произвольный</PresentationFormat>
  <Paragraphs>77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Fira Sans</vt:lpstr>
      <vt:lpstr>Inconsolata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</cp:revision>
  <dcterms:created xsi:type="dcterms:W3CDTF">2024-03-14T16:26:00Z</dcterms:created>
  <dcterms:modified xsi:type="dcterms:W3CDTF">2024-03-14T16:42:53Z</dcterms:modified>
</cp:coreProperties>
</file>